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17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4051-DB55-41E9-8045-0ECCE745197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7779C-B563-4CF3-ABC9-6BF9D324A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4051-DB55-41E9-8045-0ECCE745197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7779C-B563-4CF3-ABC9-6BF9D324A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4051-DB55-41E9-8045-0ECCE745197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7779C-B563-4CF3-ABC9-6BF9D324A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4051-DB55-41E9-8045-0ECCE745197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7779C-B563-4CF3-ABC9-6BF9D324A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4051-DB55-41E9-8045-0ECCE745197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7779C-B563-4CF3-ABC9-6BF9D324A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4051-DB55-41E9-8045-0ECCE745197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7779C-B563-4CF3-ABC9-6BF9D324A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4051-DB55-41E9-8045-0ECCE745197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7779C-B563-4CF3-ABC9-6BF9D324A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4051-DB55-41E9-8045-0ECCE745197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7779C-B563-4CF3-ABC9-6BF9D324A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4051-DB55-41E9-8045-0ECCE745197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7779C-B563-4CF3-ABC9-6BF9D324A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4051-DB55-41E9-8045-0ECCE745197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7779C-B563-4CF3-ABC9-6BF9D324A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4051-DB55-41E9-8045-0ECCE745197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FC7779C-B563-4CF3-ABC9-6BF9D324AC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244051-DB55-41E9-8045-0ECCE745197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C7779C-B563-4CF3-ABC9-6BF9D324AC5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беру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психологиясы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Болашақ мамандардың оқу, кәсіби 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психикалық, психологиялық қиналыстармен сабақтасып жататыны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жоғары мектепте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тұлға, болашақ маман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оқу-тәрбие процесінің субьектісі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студенттің дамып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жетілуіне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аса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әсерін тигізеді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қоғамдағы әрқилы әлеуметгік, экономикалық жэне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саяси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жағдайларда студенттердің түрлі психологиялық мәселелерді шешуге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мәжбүр болатыны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мақсатты-бағдарлы психологиялык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беруді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тіптен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өзекті 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ХХІ-ші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ғасырда коғам дамуының басты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факторы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қарастырылатын 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беруғе және кәсіби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ондағы психологиялық 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сапасын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арттыруға деген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элеуметтік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үміт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қоғам қажеттілігімен қисынды байланысады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Оқытудың психологиялық мәселелері көптеген ғалымдардың зерттеулеріне</a:t>
            </a:r>
            <a:r>
              <a:rPr lang="ru-RU" dirty="0" smtClean="0"/>
              <a:t> </a:t>
            </a:r>
            <a:r>
              <a:rPr lang="ru-RU" dirty="0" err="1" smtClean="0"/>
              <a:t>арқау болған.</a:t>
            </a:r>
            <a:r>
              <a:rPr lang="ru-RU" dirty="0" smtClean="0"/>
              <a:t> </a:t>
            </a:r>
            <a:r>
              <a:rPr lang="ru-RU" dirty="0" err="1" smtClean="0"/>
              <a:t>«Оқыту-оқу» түсініктерінің арақатынасын талдайтын</a:t>
            </a:r>
            <a:r>
              <a:rPr lang="ru-RU" dirty="0" smtClean="0"/>
              <a:t> </a:t>
            </a:r>
            <a:r>
              <a:rPr lang="ru-RU" dirty="0" err="1" smtClean="0"/>
              <a:t>қазіргі заманғы теорияларға сүйенсек, «әрекеттестік» мағынасын береді</a:t>
            </a:r>
            <a:r>
              <a:rPr lang="ru-RU" dirty="0" smtClean="0"/>
              <a:t>. Осы </a:t>
            </a:r>
            <a:r>
              <a:rPr lang="ru-RU" dirty="0" err="1" smtClean="0"/>
              <a:t>тұжырымның әдіснамалық сипаты</a:t>
            </a:r>
            <a:r>
              <a:rPr lang="ru-RU" dirty="0" smtClean="0"/>
              <a:t> </a:t>
            </a:r>
            <a:r>
              <a:rPr lang="ru-RU" dirty="0" err="1" smtClean="0"/>
              <a:t>бұл түсініктерді бір-бірімен</a:t>
            </a:r>
            <a:r>
              <a:rPr lang="ru-RU" dirty="0" smtClean="0"/>
              <a:t> </a:t>
            </a:r>
            <a:r>
              <a:rPr lang="ru-RU" dirty="0" err="1" smtClean="0"/>
              <a:t>байланыстыра</a:t>
            </a:r>
            <a:r>
              <a:rPr lang="ru-RU" dirty="0" smtClean="0"/>
              <a:t>, </a:t>
            </a:r>
            <a:r>
              <a:rPr lang="ru-RU" dirty="0" err="1" smtClean="0"/>
              <a:t>өзара әрекеттестік бейнесінде</a:t>
            </a:r>
            <a:r>
              <a:rPr lang="ru-RU" dirty="0" smtClean="0"/>
              <a:t> </a:t>
            </a:r>
            <a:r>
              <a:rPr lang="ru-RU" dirty="0" err="1" smtClean="0"/>
              <a:t>қарастырады</a:t>
            </a:r>
            <a:r>
              <a:rPr lang="ru-RU" dirty="0" smtClean="0"/>
              <a:t>. </a:t>
            </a:r>
            <a:r>
              <a:rPr lang="ru-RU" dirty="0" err="1" smtClean="0"/>
              <a:t>Оқытуды ұйымдастыруда оқыту </a:t>
            </a:r>
            <a:r>
              <a:rPr lang="ru-RU" dirty="0" smtClean="0"/>
              <a:t>мен </a:t>
            </a:r>
            <a:r>
              <a:rPr lang="ru-RU" dirty="0" err="1" smtClean="0"/>
              <a:t>оқудың тікелей</a:t>
            </a:r>
            <a:r>
              <a:rPr lang="ru-RU" dirty="0" smtClean="0"/>
              <a:t> </a:t>
            </a:r>
            <a:r>
              <a:rPr lang="ru-RU" dirty="0" err="1" smtClean="0"/>
              <a:t>және жанама</a:t>
            </a:r>
            <a:r>
              <a:rPr lang="ru-RU" dirty="0" smtClean="0"/>
              <a:t> </a:t>
            </a:r>
            <a:r>
              <a:rPr lang="ru-RU" dirty="0" err="1" smtClean="0"/>
              <a:t>әрекеттестігін қамтамасыз ететін</a:t>
            </a:r>
            <a:r>
              <a:rPr lang="ru-RU" dirty="0" smtClean="0"/>
              <a:t> 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мазмұны</a:t>
            </a:r>
            <a:r>
              <a:rPr lang="ru-RU" dirty="0" smtClean="0"/>
              <a:t>, </a:t>
            </a:r>
            <a:r>
              <a:rPr lang="ru-RU" dirty="0" err="1" smtClean="0"/>
              <a:t>әдіс-тәсілдер және оқытуды ұйымдастыру формалары</a:t>
            </a:r>
            <a:r>
              <a:rPr lang="ru-RU" dirty="0" smtClean="0"/>
              <a:t> </a:t>
            </a:r>
            <a:r>
              <a:rPr lang="ru-RU" dirty="0" err="1" smtClean="0"/>
              <a:t>таңдап алынуы</a:t>
            </a:r>
            <a:r>
              <a:rPr lang="ru-RU" dirty="0" smtClean="0"/>
              <a:t> </a:t>
            </a:r>
            <a:r>
              <a:rPr lang="ru-RU" dirty="0" err="1" smtClean="0"/>
              <a:t>қажет</a:t>
            </a:r>
            <a:r>
              <a:rPr lang="ru-RU" dirty="0" smtClean="0"/>
              <a:t>. Сонда </a:t>
            </a:r>
            <a:r>
              <a:rPr lang="ru-RU" dirty="0" err="1" smtClean="0"/>
              <a:t>ғана болашақ маманның тұлғалық қалыптасуына тиімді</a:t>
            </a:r>
            <a:r>
              <a:rPr lang="ru-RU" dirty="0" smtClean="0"/>
              <a:t> </a:t>
            </a:r>
            <a:r>
              <a:rPr lang="ru-RU" dirty="0" err="1" smtClean="0"/>
              <a:t>ықпал ететін</a:t>
            </a:r>
            <a:r>
              <a:rPr lang="ru-RU" dirty="0" smtClean="0"/>
              <a:t> </a:t>
            </a:r>
            <a:r>
              <a:rPr lang="ru-RU" dirty="0" err="1" smtClean="0"/>
              <a:t>білім</a:t>
            </a:r>
            <a:r>
              <a:rPr lang="ru-RU" dirty="0" smtClean="0"/>
              <a:t> беру </a:t>
            </a:r>
            <a:r>
              <a:rPr lang="ru-RU" dirty="0" err="1" smtClean="0"/>
              <a:t>мазмұнын ұйымдастыру арқылы оқыту процесін</a:t>
            </a:r>
            <a:r>
              <a:rPr lang="ru-RU" dirty="0" smtClean="0"/>
              <a:t> </a:t>
            </a:r>
            <a:r>
              <a:rPr lang="ru-RU" dirty="0" err="1" smtClean="0"/>
              <a:t>алға жылжыту</a:t>
            </a:r>
            <a:r>
              <a:rPr lang="ru-RU" dirty="0" smtClean="0"/>
              <a:t> </a:t>
            </a:r>
            <a:r>
              <a:rPr lang="ru-RU" dirty="0" err="1" smtClean="0"/>
              <a:t>мүмкіндігі туады</a:t>
            </a:r>
            <a:r>
              <a:rPr lang="ru-RU" dirty="0" smtClean="0"/>
              <a:t>. </a:t>
            </a:r>
            <a:r>
              <a:rPr lang="ru-RU" dirty="0" err="1" smtClean="0"/>
              <a:t>Оқыту </a:t>
            </a:r>
            <a:r>
              <a:rPr lang="ru-RU" dirty="0" smtClean="0"/>
              <a:t>– </a:t>
            </a:r>
            <a:r>
              <a:rPr lang="ru-RU" dirty="0" err="1" smtClean="0"/>
              <a:t>бұл индивидке</a:t>
            </a:r>
            <a:r>
              <a:rPr lang="ru-RU" dirty="0" smtClean="0"/>
              <a:t> </a:t>
            </a:r>
            <a:r>
              <a:rPr lang="ru-RU" dirty="0" err="1" smtClean="0"/>
              <a:t>қоғамдық-тарихи тәжірибені үйрету әдістерін ұйымдастыру жүйесі.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Оқыту процесін</a:t>
            </a:r>
            <a:r>
              <a:rPr lang="ru-RU" dirty="0" smtClean="0"/>
              <a:t> </a:t>
            </a:r>
            <a:r>
              <a:rPr lang="ru-RU" dirty="0" err="1" smtClean="0"/>
              <a:t>жетілдіру</a:t>
            </a:r>
            <a:r>
              <a:rPr lang="ru-RU" dirty="0" smtClean="0"/>
              <a:t> </a:t>
            </a:r>
            <a:r>
              <a:rPr lang="ru-RU" dirty="0" err="1" smtClean="0"/>
              <a:t>мәселесі </a:t>
            </a:r>
            <a:r>
              <a:rPr lang="ru-RU" dirty="0" smtClean="0"/>
              <a:t>психолог </a:t>
            </a:r>
            <a:r>
              <a:rPr lang="ru-RU" dirty="0" err="1" smtClean="0"/>
              <a:t>ғалымдар </a:t>
            </a:r>
            <a:r>
              <a:rPr lang="ru-RU" dirty="0" smtClean="0"/>
              <a:t>С.Л. Рубинштейн, П.Я. Гальперин, А.Н. Леонтьев, А.В. Петровский, Л.В. </a:t>
            </a:r>
            <a:r>
              <a:rPr lang="ru-RU" dirty="0" err="1" smtClean="0"/>
              <a:t>Занков</a:t>
            </a:r>
            <a:r>
              <a:rPr lang="ru-RU" dirty="0" smtClean="0"/>
              <a:t>, Д.Б. </a:t>
            </a:r>
            <a:r>
              <a:rPr lang="ru-RU" dirty="0" err="1" smtClean="0"/>
              <a:t>Эльконин</a:t>
            </a:r>
            <a:r>
              <a:rPr lang="ru-RU" dirty="0" smtClean="0"/>
              <a:t>, В.В. Давыдов, Л.Б. </a:t>
            </a:r>
            <a:r>
              <a:rPr lang="ru-RU" dirty="0" err="1" smtClean="0"/>
              <a:t>Ительсон</a:t>
            </a:r>
            <a:r>
              <a:rPr lang="ru-RU" dirty="0" smtClean="0"/>
              <a:t>, т.б., </a:t>
            </a:r>
            <a:r>
              <a:rPr lang="ru-RU" dirty="0" err="1" smtClean="0"/>
              <a:t>сондай-ақ еліміздің ғалымдары </a:t>
            </a:r>
            <a:r>
              <a:rPr lang="ru-RU" dirty="0" smtClean="0"/>
              <a:t>М.М. </a:t>
            </a:r>
            <a:r>
              <a:rPr lang="ru-RU" dirty="0" err="1" smtClean="0"/>
              <a:t>Мұқанов, </a:t>
            </a:r>
            <a:r>
              <a:rPr lang="ru-RU" dirty="0" smtClean="0"/>
              <a:t>Қ.Б. </a:t>
            </a:r>
            <a:r>
              <a:rPr lang="ru-RU" dirty="0" err="1" smtClean="0"/>
              <a:t>Жарықбаев, </a:t>
            </a:r>
            <a:r>
              <a:rPr lang="ru-RU" dirty="0" smtClean="0"/>
              <a:t>С.М. </a:t>
            </a:r>
            <a:r>
              <a:rPr lang="ru-RU" dirty="0" err="1" smtClean="0"/>
              <a:t>Жақыпов және </a:t>
            </a:r>
            <a:r>
              <a:rPr lang="ru-RU" dirty="0" smtClean="0"/>
              <a:t>т.б. </a:t>
            </a:r>
            <a:r>
              <a:rPr lang="ru-RU" dirty="0" err="1" smtClean="0"/>
              <a:t>еңбектерінде зерттелген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Е.И. </a:t>
            </a:r>
            <a:r>
              <a:rPr lang="ru-RU" dirty="0" err="1" smtClean="0"/>
              <a:t>Машбиц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оқу міндеттеріне</a:t>
            </a:r>
            <a:r>
              <a:rPr lang="ru-RU" dirty="0" smtClean="0"/>
              <a:t> </a:t>
            </a:r>
            <a:r>
              <a:rPr lang="ru-RU" dirty="0" err="1" smtClean="0"/>
              <a:t>қойылатын бірқатар психологиялық талаптар</a:t>
            </a:r>
            <a:r>
              <a:rPr lang="ru-RU" dirty="0" smtClean="0"/>
              <a:t> </a:t>
            </a:r>
            <a:r>
              <a:rPr lang="ru-RU" dirty="0" err="1" smtClean="0"/>
              <a:t>туындайды</a:t>
            </a:r>
            <a:r>
              <a:rPr lang="ru-RU" dirty="0" smtClean="0"/>
              <a:t>: 1)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ғана жекеленген</a:t>
            </a:r>
            <a:r>
              <a:rPr lang="ru-RU" dirty="0" smtClean="0"/>
              <a:t> </a:t>
            </a:r>
            <a:r>
              <a:rPr lang="ru-RU" dirty="0" err="1" smtClean="0"/>
              <a:t>міндет</a:t>
            </a:r>
            <a:r>
              <a:rPr lang="ru-RU" dirty="0" smtClean="0"/>
              <a:t> </a:t>
            </a:r>
            <a:r>
              <a:rPr lang="ru-RU" dirty="0" err="1" smtClean="0"/>
              <a:t>емес</a:t>
            </a:r>
            <a:r>
              <a:rPr lang="ru-RU" dirty="0" smtClean="0"/>
              <a:t>, </a:t>
            </a:r>
            <a:r>
              <a:rPr lang="ru-RU" dirty="0" err="1" smtClean="0"/>
              <a:t>міндеттер</a:t>
            </a:r>
            <a:r>
              <a:rPr lang="ru-RU" dirty="0" smtClean="0"/>
              <a:t> </a:t>
            </a:r>
            <a:r>
              <a:rPr lang="ru-RU" dirty="0" err="1" smtClean="0"/>
              <a:t>жинағы құрастырылуы керек</a:t>
            </a:r>
            <a:r>
              <a:rPr lang="ru-RU" dirty="0" smtClean="0"/>
              <a:t>; 2) </a:t>
            </a:r>
            <a:r>
              <a:rPr lang="ru-RU" dirty="0" err="1" smtClean="0"/>
              <a:t>міндеттер</a:t>
            </a:r>
            <a:r>
              <a:rPr lang="ru-RU" dirty="0" smtClean="0"/>
              <a:t> </a:t>
            </a:r>
            <a:r>
              <a:rPr lang="ru-RU" dirty="0" err="1" smtClean="0"/>
              <a:t>жүйесін құрастыру кезінде</a:t>
            </a:r>
            <a:r>
              <a:rPr lang="ru-RU" dirty="0" smtClean="0"/>
              <a:t> </a:t>
            </a:r>
            <a:r>
              <a:rPr lang="ru-RU" dirty="0" err="1" smtClean="0"/>
              <a:t>ол</a:t>
            </a:r>
            <a:r>
              <a:rPr lang="ru-RU" dirty="0" smtClean="0"/>
              <a:t> тек </a:t>
            </a:r>
            <a:r>
              <a:rPr lang="ru-RU" dirty="0" err="1" smtClean="0"/>
              <a:t>таяу</a:t>
            </a:r>
            <a:r>
              <a:rPr lang="ru-RU" dirty="0" smtClean="0"/>
              <a:t> </a:t>
            </a:r>
            <a:r>
              <a:rPr lang="ru-RU" dirty="0" err="1" smtClean="0"/>
              <a:t>ғана емес</a:t>
            </a:r>
            <a:r>
              <a:rPr lang="ru-RU" dirty="0" smtClean="0"/>
              <a:t>, </a:t>
            </a:r>
            <a:r>
              <a:rPr lang="ru-RU" dirty="0" err="1" smtClean="0"/>
              <a:t>сондай-ақ оқшау оқу міндеттеріне</a:t>
            </a:r>
            <a:r>
              <a:rPr lang="ru-RU" dirty="0" smtClean="0"/>
              <a:t> </a:t>
            </a:r>
            <a:r>
              <a:rPr lang="ru-RU" dirty="0" err="1" smtClean="0"/>
              <a:t>жетуді</a:t>
            </a:r>
            <a:r>
              <a:rPr lang="ru-RU" dirty="0" smtClean="0"/>
              <a:t> де </a:t>
            </a:r>
            <a:r>
              <a:rPr lang="ru-RU" dirty="0" err="1" smtClean="0"/>
              <a:t>қамтамасыз етуіне</a:t>
            </a:r>
            <a:r>
              <a:rPr lang="ru-RU" dirty="0" smtClean="0"/>
              <a:t> </a:t>
            </a:r>
            <a:r>
              <a:rPr lang="ru-RU" dirty="0" err="1" smtClean="0"/>
              <a:t>ұмтылу керек</a:t>
            </a:r>
            <a:r>
              <a:rPr lang="ru-RU" dirty="0" smtClean="0"/>
              <a:t>; 3) </a:t>
            </a:r>
            <a:r>
              <a:rPr lang="ru-RU" dirty="0" err="1" smtClean="0"/>
              <a:t>оқу міндеттері</a:t>
            </a:r>
            <a:r>
              <a:rPr lang="ru-RU" dirty="0" smtClean="0"/>
              <a:t> </a:t>
            </a:r>
            <a:r>
              <a:rPr lang="ru-RU" dirty="0" err="1" smtClean="0"/>
              <a:t>оқу іс-әрекетін табысты</a:t>
            </a:r>
            <a:r>
              <a:rPr lang="ru-RU" dirty="0" smtClean="0"/>
              <a:t> </a:t>
            </a:r>
            <a:r>
              <a:rPr lang="ru-RU" dirty="0" err="1" smtClean="0"/>
              <a:t>жүзеге асыруға жеткілікті</a:t>
            </a:r>
            <a:r>
              <a:rPr lang="ru-RU" dirty="0" smtClean="0"/>
              <a:t> </a:t>
            </a:r>
            <a:r>
              <a:rPr lang="ru-RU" dirty="0" err="1" smtClean="0"/>
              <a:t>және қажетті құралдар жүйесін меңгеруді қамтамасыз етуі</a:t>
            </a:r>
            <a:r>
              <a:rPr lang="ru-RU" dirty="0" smtClean="0"/>
              <a:t> </a:t>
            </a:r>
            <a:r>
              <a:rPr lang="ru-RU" dirty="0" err="1" smtClean="0"/>
              <a:t>тиіс</a:t>
            </a:r>
            <a:r>
              <a:rPr lang="ru-RU" dirty="0" smtClean="0"/>
              <a:t>; 4) </a:t>
            </a:r>
            <a:r>
              <a:rPr lang="ru-RU" dirty="0" err="1" smtClean="0"/>
              <a:t>оқу міндеті</a:t>
            </a:r>
            <a:r>
              <a:rPr lang="ru-RU" dirty="0" smtClean="0"/>
              <a:t> </a:t>
            </a:r>
            <a:r>
              <a:rPr lang="ru-RU" dirty="0" err="1" smtClean="0"/>
              <a:t>іс-әрекеттің сәйкес құралдары оқытудың тікелей</a:t>
            </a:r>
            <a:r>
              <a:rPr lang="ru-RU" dirty="0" smtClean="0"/>
              <a:t> </a:t>
            </a:r>
            <a:r>
              <a:rPr lang="ru-RU" dirty="0" err="1" smtClean="0"/>
              <a:t>өнімі ретінде</a:t>
            </a:r>
            <a:r>
              <a:rPr lang="ru-RU" dirty="0" smtClean="0"/>
              <a:t> </a:t>
            </a:r>
            <a:r>
              <a:rPr lang="ru-RU" dirty="0" err="1" smtClean="0"/>
              <a:t>көрінетіндей етіп</a:t>
            </a:r>
            <a:r>
              <a:rPr lang="ru-RU" dirty="0" smtClean="0"/>
              <a:t> </a:t>
            </a:r>
            <a:r>
              <a:rPr lang="ru-RU" dirty="0" err="1" smtClean="0"/>
              <a:t>құрылымдануы тиіс</a:t>
            </a:r>
            <a:r>
              <a:rPr lang="ru-RU" dirty="0" smtClean="0"/>
              <a:t> 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Әрб</a:t>
            </a:r>
            <a:r>
              <a:rPr lang="en-US" dirty="0" err="1" smtClean="0"/>
              <a:t>i</a:t>
            </a:r>
            <a:r>
              <a:rPr lang="ru-RU" dirty="0" err="1" smtClean="0"/>
              <a:t>р</a:t>
            </a:r>
            <a:r>
              <a:rPr lang="ru-RU" dirty="0" smtClean="0"/>
              <a:t> студент – </a:t>
            </a:r>
            <a:r>
              <a:rPr lang="ru-RU" dirty="0" err="1" smtClean="0"/>
              <a:t>жеке</a:t>
            </a:r>
            <a:r>
              <a:rPr lang="ru-RU" dirty="0" smtClean="0"/>
              <a:t> </a:t>
            </a:r>
            <a:r>
              <a:rPr lang="ru-RU" dirty="0" err="1" smtClean="0"/>
              <a:t>дамушы</a:t>
            </a:r>
            <a:r>
              <a:rPr lang="ru-RU" dirty="0" smtClean="0"/>
              <a:t> </a:t>
            </a:r>
            <a:r>
              <a:rPr lang="ru-RU" dirty="0" err="1" smtClean="0"/>
              <a:t>тұлға</a:t>
            </a:r>
            <a:r>
              <a:rPr lang="ru-RU" dirty="0" smtClean="0"/>
              <a:t>. Студент </a:t>
            </a:r>
            <a:r>
              <a:rPr lang="ru-RU" dirty="0" err="1" smtClean="0"/>
              <a:t>жастарды</a:t>
            </a:r>
            <a:r>
              <a:rPr lang="ru-RU" dirty="0" smtClean="0"/>
              <a:t> </a:t>
            </a:r>
            <a:r>
              <a:rPr lang="ru-RU" dirty="0" err="1" smtClean="0"/>
              <a:t>оқытуда олардың тұлғалық қалыптасуы </a:t>
            </a:r>
            <a:r>
              <a:rPr lang="ru-RU" dirty="0" smtClean="0"/>
              <a:t>мен </a:t>
            </a:r>
            <a:r>
              <a:rPr lang="ru-RU" dirty="0" err="1" smtClean="0"/>
              <a:t>психикалық</a:t>
            </a:r>
            <a:r>
              <a:rPr lang="ru-RU" dirty="0" smtClean="0"/>
              <a:t>, </a:t>
            </a:r>
            <a:r>
              <a:rPr lang="ru-RU" dirty="0" err="1" smtClean="0"/>
              <a:t>танымдық</a:t>
            </a:r>
            <a:r>
              <a:rPr lang="ru-RU" dirty="0" smtClean="0"/>
              <a:t> </a:t>
            </a:r>
            <a:r>
              <a:rPr lang="en-US" dirty="0" err="1" smtClean="0"/>
              <a:t>i</a:t>
            </a:r>
            <a:r>
              <a:rPr lang="ru-RU" dirty="0" err="1" smtClean="0"/>
              <a:t>с-әрекет</a:t>
            </a:r>
            <a:r>
              <a:rPr lang="en-US" dirty="0" err="1" smtClean="0"/>
              <a:t>i</a:t>
            </a:r>
            <a:r>
              <a:rPr lang="ru-RU" dirty="0" err="1" smtClean="0"/>
              <a:t>н</a:t>
            </a:r>
            <a:r>
              <a:rPr lang="en-US" dirty="0" err="1" smtClean="0"/>
              <a:t>i</a:t>
            </a:r>
            <a:r>
              <a:rPr lang="ru-RU" dirty="0" err="1" smtClean="0"/>
              <a:t>ң дамуын</a:t>
            </a:r>
            <a:r>
              <a:rPr lang="ru-RU" dirty="0" smtClean="0"/>
              <a:t> </a:t>
            </a:r>
            <a:r>
              <a:rPr lang="ru-RU" dirty="0" err="1" smtClean="0"/>
              <a:t>ұйымдастырып отыру</a:t>
            </a:r>
            <a:r>
              <a:rPr lang="ru-RU" dirty="0" smtClean="0"/>
              <a:t> </a:t>
            </a:r>
            <a:r>
              <a:rPr lang="ru-RU" dirty="0" err="1" smtClean="0"/>
              <a:t>қажет.</a:t>
            </a:r>
            <a:r>
              <a:rPr lang="ru-RU" dirty="0" smtClean="0"/>
              <a:t> </a:t>
            </a:r>
            <a:r>
              <a:rPr lang="ru-RU" dirty="0" err="1" smtClean="0"/>
              <a:t>Себеб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ru-RU" dirty="0" err="1" smtClean="0"/>
              <a:t>оқытудың кредиттік</a:t>
            </a:r>
            <a:r>
              <a:rPr lang="ru-RU" dirty="0" smtClean="0"/>
              <a:t> </a:t>
            </a:r>
            <a:r>
              <a:rPr lang="ru-RU" dirty="0" err="1" smtClean="0"/>
              <a:t>жүйесі тиімді</a:t>
            </a:r>
            <a:r>
              <a:rPr lang="ru-RU" dirty="0" smtClean="0"/>
              <a:t> </a:t>
            </a:r>
            <a:r>
              <a:rPr lang="ru-RU" dirty="0" err="1" smtClean="0"/>
              <a:t>нәтижелер беруі</a:t>
            </a:r>
            <a:r>
              <a:rPr lang="ru-RU" dirty="0" smtClean="0"/>
              <a:t> </a:t>
            </a:r>
            <a:r>
              <a:rPr lang="ru-RU" dirty="0" err="1" smtClean="0"/>
              <a:t>үшін оқу</a:t>
            </a:r>
            <a:r>
              <a:rPr lang="ru-RU" dirty="0" smtClean="0"/>
              <a:t> </a:t>
            </a:r>
            <a:r>
              <a:rPr lang="en-US" dirty="0" err="1" smtClean="0"/>
              <a:t>i</a:t>
            </a:r>
            <a:r>
              <a:rPr lang="ru-RU" dirty="0" err="1" smtClean="0"/>
              <a:t>с-әрекет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белг</a:t>
            </a:r>
            <a:r>
              <a:rPr lang="en-US" dirty="0" err="1" smtClean="0"/>
              <a:t>i</a:t>
            </a:r>
            <a:r>
              <a:rPr lang="ru-RU" dirty="0" smtClean="0"/>
              <a:t>л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б</a:t>
            </a:r>
            <a:r>
              <a:rPr lang="en-US" dirty="0" err="1" smtClean="0"/>
              <a:t>i</a:t>
            </a:r>
            <a:r>
              <a:rPr lang="ru-RU" dirty="0" err="1" smtClean="0"/>
              <a:t>р</a:t>
            </a:r>
            <a:r>
              <a:rPr lang="ru-RU" dirty="0" smtClean="0"/>
              <a:t> </a:t>
            </a:r>
            <a:r>
              <a:rPr lang="ru-RU" dirty="0" err="1" smtClean="0"/>
              <a:t>дәрежеде студентт</a:t>
            </a:r>
            <a:r>
              <a:rPr lang="en-US" dirty="0" err="1" smtClean="0"/>
              <a:t>i</a:t>
            </a:r>
            <a:r>
              <a:rPr lang="ru-RU" dirty="0" err="1" smtClean="0"/>
              <a:t>ң психикалық үрд</a:t>
            </a:r>
            <a:r>
              <a:rPr lang="en-US" dirty="0" err="1" smtClean="0"/>
              <a:t>i</a:t>
            </a:r>
            <a:r>
              <a:rPr lang="ru-RU" dirty="0" smtClean="0"/>
              <a:t>стер</a:t>
            </a:r>
            <a:r>
              <a:rPr lang="en-US" dirty="0" err="1" smtClean="0"/>
              <a:t>i</a:t>
            </a:r>
            <a:r>
              <a:rPr lang="ru-RU" dirty="0" err="1" smtClean="0"/>
              <a:t>н</a:t>
            </a:r>
            <a:r>
              <a:rPr lang="en-US" dirty="0" err="1" smtClean="0"/>
              <a:t>i</a:t>
            </a:r>
            <a:r>
              <a:rPr lang="ru-RU" dirty="0" err="1" smtClean="0"/>
              <a:t>ң жет</a:t>
            </a:r>
            <a:r>
              <a:rPr lang="en-US" dirty="0" err="1" smtClean="0"/>
              <a:t>i</a:t>
            </a:r>
            <a:r>
              <a:rPr lang="ru-RU" dirty="0" err="1" smtClean="0"/>
              <a:t>лу</a:t>
            </a:r>
            <a:r>
              <a:rPr lang="en-US" dirty="0" err="1" smtClean="0"/>
              <a:t>i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 err="1" smtClean="0"/>
              <a:t>қамтамасыз ететіндей</a:t>
            </a:r>
            <a:r>
              <a:rPr lang="ru-RU" dirty="0" smtClean="0"/>
              <a:t> </a:t>
            </a:r>
            <a:r>
              <a:rPr lang="ru-RU" dirty="0" err="1" smtClean="0"/>
              <a:t>деңгейде ұйымдастырылуы тиіс</a:t>
            </a:r>
            <a:r>
              <a:rPr lang="ru-RU" dirty="0" smtClean="0"/>
              <a:t>. </a:t>
            </a:r>
            <a:r>
              <a:rPr lang="ru-RU" dirty="0" err="1" smtClean="0"/>
              <a:t>Сонымен</a:t>
            </a:r>
            <a:r>
              <a:rPr lang="ru-RU" dirty="0" smtClean="0"/>
              <a:t>, </a:t>
            </a:r>
            <a:r>
              <a:rPr lang="ru-RU" dirty="0" err="1" smtClean="0"/>
              <a:t>студенттің оқу іс-әрекеті </a:t>
            </a:r>
            <a:r>
              <a:rPr lang="ru-RU" dirty="0" smtClean="0"/>
              <a:t>оны </a:t>
            </a:r>
            <a:r>
              <a:rPr lang="ru-RU" dirty="0" err="1" smtClean="0"/>
              <a:t>жоғары кәсіпкер етуге</a:t>
            </a:r>
            <a:r>
              <a:rPr lang="ru-RU" dirty="0" smtClean="0"/>
              <a:t> </a:t>
            </a:r>
            <a:r>
              <a:rPr lang="ru-RU" dirty="0" err="1" smtClean="0"/>
              <a:t>дайындаса</a:t>
            </a:r>
            <a:r>
              <a:rPr lang="ru-RU" dirty="0" smtClean="0"/>
              <a:t>, </a:t>
            </a:r>
            <a:r>
              <a:rPr lang="ru-RU" dirty="0" err="1" smtClean="0"/>
              <a:t>оқытушының білім</a:t>
            </a:r>
            <a:r>
              <a:rPr lang="ru-RU" dirty="0" smtClean="0"/>
              <a:t> беру </a:t>
            </a:r>
            <a:r>
              <a:rPr lang="ru-RU" dirty="0" err="1" smtClean="0"/>
              <a:t>әрекеті студенттің маманға айналуына</a:t>
            </a:r>
            <a:r>
              <a:rPr lang="ru-RU" dirty="0" smtClean="0"/>
              <a:t> </a:t>
            </a:r>
            <a:r>
              <a:rPr lang="ru-RU" dirty="0" err="1" smtClean="0"/>
              <a:t>қажетті тиімді</a:t>
            </a:r>
            <a:r>
              <a:rPr lang="ru-RU" dirty="0" smtClean="0"/>
              <a:t> </a:t>
            </a:r>
            <a:r>
              <a:rPr lang="ru-RU" dirty="0" err="1" smtClean="0"/>
              <a:t>жолдарды</a:t>
            </a:r>
            <a:r>
              <a:rPr lang="ru-RU" dirty="0" smtClean="0"/>
              <a:t> </a:t>
            </a:r>
            <a:r>
              <a:rPr lang="ru-RU" dirty="0" err="1" smtClean="0"/>
              <a:t>іздестіруімен</a:t>
            </a:r>
            <a:r>
              <a:rPr lang="ru-RU" dirty="0" smtClean="0"/>
              <a:t> </a:t>
            </a:r>
            <a:r>
              <a:rPr lang="ru-RU" dirty="0" err="1" smtClean="0"/>
              <a:t>сипатталады</a:t>
            </a:r>
            <a:r>
              <a:rPr lang="ru-RU" dirty="0" smtClean="0"/>
              <a:t>. </a:t>
            </a:r>
            <a:r>
              <a:rPr lang="ru-RU" dirty="0" err="1" smtClean="0"/>
              <a:t>Мұнда </a:t>
            </a:r>
            <a:r>
              <a:rPr lang="ru-RU" dirty="0" smtClean="0"/>
              <a:t>студент </a:t>
            </a:r>
            <a:r>
              <a:rPr lang="ru-RU" dirty="0" err="1" smtClean="0"/>
              <a:t>үшін маңызды болашақ мамандық іс-әрекетінің пайда</a:t>
            </a:r>
            <a:r>
              <a:rPr lang="ru-RU" dirty="0" smtClean="0"/>
              <a:t> </a:t>
            </a:r>
            <a:r>
              <a:rPr lang="ru-RU" dirty="0" err="1" smtClean="0"/>
              <a:t>болуы</a:t>
            </a:r>
            <a:r>
              <a:rPr lang="ru-RU" dirty="0" smtClean="0"/>
              <a:t> мен </a:t>
            </a:r>
            <a:r>
              <a:rPr lang="ru-RU" dirty="0" err="1" smtClean="0"/>
              <a:t>дамуы</a:t>
            </a:r>
            <a:r>
              <a:rPr lang="ru-RU" dirty="0" smtClean="0"/>
              <a:t> </a:t>
            </a:r>
            <a:r>
              <a:rPr lang="ru-RU" dirty="0" err="1" smtClean="0"/>
              <a:t>оның жеке</a:t>
            </a:r>
            <a:r>
              <a:rPr lang="ru-RU" dirty="0" smtClean="0"/>
              <a:t> </a:t>
            </a:r>
            <a:r>
              <a:rPr lang="ru-RU" dirty="0" err="1" smtClean="0"/>
              <a:t>өзінің іс-әрекетінің қозғалысы мен</a:t>
            </a:r>
            <a:r>
              <a:rPr lang="ru-RU" dirty="0" smtClean="0"/>
              <a:t> </a:t>
            </a:r>
            <a:r>
              <a:rPr lang="ru-RU" dirty="0" err="1" smtClean="0"/>
              <a:t>дамуына</a:t>
            </a:r>
            <a:r>
              <a:rPr lang="ru-RU" dirty="0" smtClean="0"/>
              <a:t> </a:t>
            </a:r>
            <a:r>
              <a:rPr lang="ru-RU" dirty="0" err="1" smtClean="0"/>
              <a:t>тікелей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екендігін</a:t>
            </a:r>
            <a:r>
              <a:rPr lang="ru-RU" dirty="0" smtClean="0"/>
              <a:t> </a:t>
            </a:r>
            <a:r>
              <a:rPr lang="ru-RU" dirty="0" err="1" smtClean="0"/>
              <a:t>ұмытпау керек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454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Білім беру  психологиясы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Білім беру  психологиясы</dc:title>
  <dc:creator>User</dc:creator>
  <cp:lastModifiedBy>admin</cp:lastModifiedBy>
  <cp:revision>1</cp:revision>
  <dcterms:created xsi:type="dcterms:W3CDTF">2021-01-19T07:50:34Z</dcterms:created>
  <dcterms:modified xsi:type="dcterms:W3CDTF">2022-01-19T08:44:32Z</dcterms:modified>
</cp:coreProperties>
</file>